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572" r:id="rId2"/>
    <p:sldId id="571" r:id="rId3"/>
    <p:sldId id="578" r:id="rId4"/>
    <p:sldId id="606" r:id="rId5"/>
    <p:sldId id="579" r:id="rId6"/>
    <p:sldId id="607" r:id="rId7"/>
    <p:sldId id="608" r:id="rId8"/>
    <p:sldId id="591" r:id="rId9"/>
    <p:sldId id="581" r:id="rId10"/>
    <p:sldId id="602" r:id="rId11"/>
    <p:sldId id="603" r:id="rId12"/>
    <p:sldId id="604" r:id="rId13"/>
    <p:sldId id="595" r:id="rId14"/>
    <p:sldId id="601" r:id="rId15"/>
  </p:sldIdLst>
  <p:sldSz cx="9144000" cy="5143500" type="screen16x9"/>
  <p:notesSz cx="9144000" cy="68580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rgbClr val="FF8000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FF8000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FF8000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FF8000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FF8000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rgbClr val="FF8000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rgbClr val="FF8000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rgbClr val="FF8000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rgbClr val="FF8000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6400"/>
    <a:srgbClr val="000067"/>
    <a:srgbClr val="005100"/>
    <a:srgbClr val="6A2525"/>
    <a:srgbClr val="590403"/>
    <a:srgbClr val="D73940"/>
    <a:srgbClr val="FFFFC6"/>
    <a:srgbClr val="3A3303"/>
    <a:srgbClr val="640000"/>
    <a:srgbClr val="0000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1348" autoAdjust="0"/>
    <p:restoredTop sz="50000" autoAdjust="0"/>
  </p:normalViewPr>
  <p:slideViewPr>
    <p:cSldViewPr snapToGrid="0">
      <p:cViewPr varScale="1">
        <p:scale>
          <a:sx n="148" d="100"/>
          <a:sy n="148" d="100"/>
        </p:scale>
        <p:origin x="132" y="18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1120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35" d="100"/>
          <a:sy n="135" d="100"/>
        </p:scale>
        <p:origin x="2528" y="176"/>
      </p:cViewPr>
      <p:guideLst>
        <p:guide orient="horz" pos="2160"/>
        <p:guide pos="2880"/>
      </p:guideLst>
    </p:cSldViewPr>
  </p:notesViewPr>
  <p:gridSpacing cx="1828800" cy="18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39298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gif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95525" y="519113"/>
            <a:ext cx="4552950" cy="2562225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2051" name="Rectangle 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11200" y="3257550"/>
            <a:ext cx="7721600" cy="32575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7" tIns="44450" rIns="90487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8076569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7" charset="0"/>
        <a:ea typeface="ＭＳ Ｐゴシック" pitchFamily="68" charset="-128"/>
        <a:cs typeface="ＭＳ Ｐゴシック" pitchFamily="68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7" charset="0"/>
        <a:ea typeface="ＭＳ Ｐゴシック" pitchFamily="17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7" charset="0"/>
        <a:ea typeface="ＭＳ Ｐゴシック" pitchFamily="17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7" charset="0"/>
        <a:ea typeface="ＭＳ Ｐゴシック" pitchFamily="17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7" charset="0"/>
        <a:ea typeface="ＭＳ Ｐゴシック" pitchFamily="17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244" y="96889"/>
            <a:ext cx="7772400" cy="47839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89417" y="3675775"/>
            <a:ext cx="3528739" cy="1125140"/>
          </a:xfrm>
        </p:spPr>
        <p:txBody>
          <a:bodyPr anchor="b"/>
          <a:lstStyle>
            <a:lvl1pPr marL="0" indent="0">
              <a:buNone/>
              <a:defRPr sz="1500" b="1" baseline="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r>
              <a:rPr lang="en-US" dirty="0"/>
              <a:t>Computer Graphics</a:t>
            </a:r>
          </a:p>
          <a:p>
            <a:r>
              <a:rPr lang="en-US" dirty="0"/>
              <a:t>Jarek Rossignac </a:t>
            </a:r>
          </a:p>
          <a:p>
            <a:r>
              <a:rPr lang="en-US" dirty="0"/>
              <a:t>College of Computing, Georgia Tech</a:t>
            </a:r>
          </a:p>
        </p:txBody>
      </p:sp>
    </p:spTree>
    <p:extLst>
      <p:ext uri="{BB962C8B-B14F-4D97-AF65-F5344CB8AC3E}">
        <p14:creationId xmlns:p14="http://schemas.microsoft.com/office/powerpoint/2010/main" val="3887386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11214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5289" y="832247"/>
            <a:ext cx="4130675" cy="410051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8364" y="832247"/>
            <a:ext cx="4130675" cy="410051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52606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47781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382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0638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335" y="204787"/>
            <a:ext cx="3070205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94262" y="204788"/>
            <a:ext cx="5655958" cy="4630968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336" y="1076326"/>
            <a:ext cx="3070204" cy="3756066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48890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hyperlink" Target="http://www.cc.gatech.edu/~jarek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123826"/>
            <a:ext cx="8763000" cy="431006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7" tIns="44450" rIns="90487" bIns="4445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742950"/>
            <a:ext cx="8763000" cy="418981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7" tIns="44450" rIns="90487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auto">
          <a:xfrm>
            <a:off x="8569325" y="4962525"/>
            <a:ext cx="457200" cy="18274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67865" tIns="33338" rIns="67865" bIns="33338">
            <a:spAutoFit/>
          </a:bodyPr>
          <a:lstStyle/>
          <a:p>
            <a:pPr>
              <a:spcBef>
                <a:spcPct val="50000"/>
              </a:spcBef>
            </a:pPr>
            <a:fld id="{4E11A266-36D7-9742-9B62-6FD5E51E1675}" type="slidenum">
              <a:rPr lang="en-US" sz="750" b="1">
                <a:solidFill>
                  <a:srgbClr val="606060"/>
                </a:solidFill>
                <a:effectLst/>
              </a:rPr>
              <a:pPr>
                <a:spcBef>
                  <a:spcPct val="50000"/>
                </a:spcBef>
              </a:pPr>
              <a:t>‹#›</a:t>
            </a:fld>
            <a:endParaRPr lang="en-US" sz="750" b="1" dirty="0">
              <a:solidFill>
                <a:srgbClr val="606060"/>
              </a:solidFill>
              <a:effectLst/>
            </a:endParaRPr>
          </a:p>
        </p:txBody>
      </p:sp>
      <p:sp>
        <p:nvSpPr>
          <p:cNvPr id="1030" name="Rectangle 6"/>
          <p:cNvSpPr>
            <a:spLocks noChangeArrowheads="1"/>
          </p:cNvSpPr>
          <p:nvPr/>
        </p:nvSpPr>
        <p:spPr bwMode="auto">
          <a:xfrm>
            <a:off x="-4763" y="-2382"/>
            <a:ext cx="9153526" cy="5148263"/>
          </a:xfrm>
          <a:prstGeom prst="rect">
            <a:avLst/>
          </a:prstGeom>
          <a:noFill/>
          <a:ln w="50800">
            <a:solidFill>
              <a:schemeClr val="bg1">
                <a:lumMod val="65000"/>
              </a:schemeClr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1800">
              <a:effectLst>
                <a:outerShdw blurRad="38100" dist="38100" dir="2700000" algn="tl">
                  <a:srgbClr val="DDDDDD"/>
                </a:outerShdw>
              </a:effectLst>
            </a:endParaRPr>
          </a:p>
        </p:txBody>
      </p:sp>
      <p:sp>
        <p:nvSpPr>
          <p:cNvPr id="1033" name="Line 9"/>
          <p:cNvSpPr>
            <a:spLocks noChangeShapeType="1"/>
          </p:cNvSpPr>
          <p:nvPr/>
        </p:nvSpPr>
        <p:spPr bwMode="auto">
          <a:xfrm>
            <a:off x="233363" y="4968479"/>
            <a:ext cx="8796337" cy="0"/>
          </a:xfrm>
          <a:prstGeom prst="line">
            <a:avLst/>
          </a:prstGeom>
          <a:noFill/>
          <a:ln w="12700">
            <a:solidFill>
              <a:srgbClr val="A6A6A6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 sz="1800">
              <a:latin typeface="Times" pitchFamily="17" charset="0"/>
              <a:ea typeface="+mn-ea"/>
              <a:cs typeface="+mn-cs"/>
            </a:endParaRPr>
          </a:p>
        </p:txBody>
      </p:sp>
      <p:sp>
        <p:nvSpPr>
          <p:cNvPr id="1035" name="Text Box 11"/>
          <p:cNvSpPr txBox="1">
            <a:spLocks noChangeArrowheads="1"/>
          </p:cNvSpPr>
          <p:nvPr/>
        </p:nvSpPr>
        <p:spPr bwMode="auto">
          <a:xfrm>
            <a:off x="3517900" y="4943475"/>
            <a:ext cx="2908300" cy="21929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>
              <a:defRPr sz="2400">
                <a:solidFill>
                  <a:srgbClr val="FF8000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rgbClr val="FF8000"/>
                </a:solidFill>
                <a:latin typeface="Times" charset="0"/>
                <a:ea typeface="ＭＳ Ｐゴシック" charset="0"/>
              </a:defRPr>
            </a:lvl2pPr>
            <a:lvl3pPr>
              <a:defRPr sz="2400">
                <a:solidFill>
                  <a:srgbClr val="FF8000"/>
                </a:solidFill>
                <a:latin typeface="Times" charset="0"/>
                <a:ea typeface="ＭＳ Ｐゴシック" charset="0"/>
              </a:defRPr>
            </a:lvl3pPr>
            <a:lvl4pPr>
              <a:defRPr sz="2400">
                <a:solidFill>
                  <a:srgbClr val="FF8000"/>
                </a:solidFill>
                <a:latin typeface="Times" charset="0"/>
                <a:ea typeface="ＭＳ Ｐゴシック" charset="0"/>
              </a:defRPr>
            </a:lvl4pPr>
            <a:lvl5pPr>
              <a:defRPr sz="2400">
                <a:solidFill>
                  <a:srgbClr val="FF8000"/>
                </a:solidFill>
                <a:latin typeface="Time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8000"/>
                </a:solidFill>
                <a:latin typeface="Time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8000"/>
                </a:solidFill>
                <a:latin typeface="Time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8000"/>
                </a:solidFill>
                <a:latin typeface="Time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8000"/>
                </a:solidFill>
                <a:latin typeface="Times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825" dirty="0">
                <a:solidFill>
                  <a:schemeClr val="bg2">
                    <a:lumMod val="75000"/>
                  </a:schemeClr>
                </a:solidFill>
                <a:effectLst>
                  <a:outerShdw blurRad="38100" dist="38100" dir="2700000" algn="tl">
                    <a:srgbClr val="DDDDDD"/>
                  </a:outerShdw>
                </a:effectLst>
                <a:sym typeface="Symbol" charset="0"/>
                <a:hlinkClick r:id="rId9"/>
              </a:rPr>
              <a:t>http://www.cc.gatech.edu/~jarek</a:t>
            </a:r>
            <a:r>
              <a:rPr lang="en-US" sz="825" dirty="0">
                <a:solidFill>
                  <a:schemeClr val="bg2">
                    <a:lumMod val="75000"/>
                  </a:schemeClr>
                </a:solidFill>
                <a:effectLst>
                  <a:outerShdw blurRad="38100" dist="38100" dir="2700000" algn="tl">
                    <a:srgbClr val="DDDDDD"/>
                  </a:outerShdw>
                </a:effectLst>
                <a:sym typeface="Symbol" charset="0"/>
              </a:rPr>
              <a:t> </a:t>
            </a:r>
          </a:p>
        </p:txBody>
      </p:sp>
      <p:sp>
        <p:nvSpPr>
          <p:cNvPr id="1036" name="Text Box 12"/>
          <p:cNvSpPr txBox="1">
            <a:spLocks noChangeArrowheads="1"/>
          </p:cNvSpPr>
          <p:nvPr userDrawn="1"/>
        </p:nvSpPr>
        <p:spPr bwMode="auto">
          <a:xfrm>
            <a:off x="127000" y="4947048"/>
            <a:ext cx="1676400" cy="21929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defRPr sz="2400">
                <a:solidFill>
                  <a:srgbClr val="FF8000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rgbClr val="FF8000"/>
                </a:solidFill>
                <a:latin typeface="Times" charset="0"/>
                <a:ea typeface="ＭＳ Ｐゴシック" charset="0"/>
              </a:defRPr>
            </a:lvl2pPr>
            <a:lvl3pPr>
              <a:defRPr sz="2400">
                <a:solidFill>
                  <a:srgbClr val="FF8000"/>
                </a:solidFill>
                <a:latin typeface="Times" charset="0"/>
                <a:ea typeface="ＭＳ Ｐゴシック" charset="0"/>
              </a:defRPr>
            </a:lvl3pPr>
            <a:lvl4pPr>
              <a:defRPr sz="2400">
                <a:solidFill>
                  <a:srgbClr val="FF8000"/>
                </a:solidFill>
                <a:latin typeface="Times" charset="0"/>
                <a:ea typeface="ＭＳ Ｐゴシック" charset="0"/>
              </a:defRPr>
            </a:lvl4pPr>
            <a:lvl5pPr>
              <a:defRPr sz="2400">
                <a:solidFill>
                  <a:srgbClr val="FF8000"/>
                </a:solidFill>
                <a:latin typeface="Time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8000"/>
                </a:solidFill>
                <a:latin typeface="Time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8000"/>
                </a:solidFill>
                <a:latin typeface="Time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8000"/>
                </a:solidFill>
                <a:latin typeface="Time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FF8000"/>
                </a:solidFill>
                <a:latin typeface="Times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825" dirty="0">
                <a:solidFill>
                  <a:schemeClr val="bg2">
                    <a:lumMod val="75000"/>
                  </a:schemeClr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 charset="0"/>
                <a:cs typeface="Times New Roman" charset="0"/>
                <a:sym typeface="Symbol" charset="0"/>
              </a:rPr>
              <a:t>Jarek Rossignac 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700" b="1" u="sng">
          <a:solidFill>
            <a:srgbClr val="3A3303"/>
          </a:solidFill>
          <a:latin typeface="+mj-lt"/>
          <a:ea typeface="ＭＳ Ｐゴシック" pitchFamily="68" charset="-128"/>
          <a:cs typeface="ＭＳ Ｐゴシック" pitchFamily="68" charset="-128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3A3303"/>
          </a:solidFill>
          <a:latin typeface="Times" pitchFamily="17" charset="0"/>
          <a:ea typeface="ＭＳ Ｐゴシック" pitchFamily="68" charset="-128"/>
          <a:cs typeface="ＭＳ Ｐゴシック" pitchFamily="68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3A3303"/>
          </a:solidFill>
          <a:latin typeface="Times" pitchFamily="17" charset="0"/>
          <a:ea typeface="ＭＳ Ｐゴシック" pitchFamily="68" charset="-128"/>
          <a:cs typeface="ＭＳ Ｐゴシック" pitchFamily="68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3A3303"/>
          </a:solidFill>
          <a:latin typeface="Times" pitchFamily="17" charset="0"/>
          <a:ea typeface="ＭＳ Ｐゴシック" pitchFamily="68" charset="-128"/>
          <a:cs typeface="ＭＳ Ｐゴシック" pitchFamily="68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3A3303"/>
          </a:solidFill>
          <a:latin typeface="Times" pitchFamily="17" charset="0"/>
          <a:ea typeface="ＭＳ Ｐゴシック" pitchFamily="68" charset="-128"/>
          <a:cs typeface="ＭＳ Ｐゴシック" pitchFamily="68" charset="-128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990000"/>
          </a:solidFill>
          <a:latin typeface="Times" pitchFamily="17" charset="0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990000"/>
          </a:solidFill>
          <a:latin typeface="Times" pitchFamily="17" charset="0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990000"/>
          </a:solidFill>
          <a:latin typeface="Times" pitchFamily="17" charset="0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990000"/>
          </a:solidFill>
          <a:latin typeface="Times" pitchFamily="17" charset="0"/>
        </a:defRPr>
      </a:lvl9pPr>
    </p:titleStyle>
    <p:bodyStyle>
      <a:lvl1pPr marL="192024" indent="-257175" algn="l" rtl="0" eaLnBrk="1" fontAlgn="base" hangingPunct="1">
        <a:spcBef>
          <a:spcPts val="318"/>
        </a:spcBef>
        <a:spcAft>
          <a:spcPct val="0"/>
        </a:spcAft>
        <a:buSzPct val="100000"/>
        <a:defRPr sz="1950">
          <a:solidFill>
            <a:srgbClr val="640000"/>
          </a:solidFill>
          <a:latin typeface="+mn-lt"/>
          <a:ea typeface="ＭＳ Ｐゴシック" pitchFamily="68" charset="-128"/>
          <a:cs typeface="ＭＳ Ｐゴシック" pitchFamily="68" charset="-128"/>
        </a:defRPr>
      </a:lvl1pPr>
      <a:lvl2pPr marL="418338" indent="-214313" algn="l" rtl="0" eaLnBrk="1" fontAlgn="base" hangingPunct="1">
        <a:spcBef>
          <a:spcPts val="225"/>
        </a:spcBef>
        <a:spcAft>
          <a:spcPct val="0"/>
        </a:spcAft>
        <a:buSzPct val="100000"/>
        <a:defRPr sz="1800">
          <a:solidFill>
            <a:srgbClr val="006400"/>
          </a:solidFill>
          <a:latin typeface="+mn-lt"/>
          <a:ea typeface="ＭＳ Ｐゴシック" pitchFamily="17" charset="-128"/>
        </a:defRPr>
      </a:lvl2pPr>
      <a:lvl3pPr marL="617220" indent="-171450" algn="l" rtl="0" eaLnBrk="1" fontAlgn="base" hangingPunct="1">
        <a:spcBef>
          <a:spcPts val="225"/>
        </a:spcBef>
        <a:spcAft>
          <a:spcPct val="0"/>
        </a:spcAft>
        <a:buSzPct val="100000"/>
        <a:defRPr sz="1650">
          <a:solidFill>
            <a:srgbClr val="000067"/>
          </a:solidFill>
          <a:latin typeface="+mn-lt"/>
          <a:ea typeface="ＭＳ Ｐゴシック" pitchFamily="17" charset="-128"/>
        </a:defRPr>
      </a:lvl3pPr>
      <a:lvl4pPr marL="891540" indent="-171450" algn="l" rtl="0" eaLnBrk="1" fontAlgn="base" hangingPunct="1">
        <a:spcBef>
          <a:spcPts val="150"/>
        </a:spcBef>
        <a:spcAft>
          <a:spcPct val="0"/>
        </a:spcAft>
        <a:buSzPct val="100000"/>
        <a:defRPr sz="1500">
          <a:solidFill>
            <a:schemeClr val="tx1"/>
          </a:solidFill>
          <a:latin typeface="+mn-lt"/>
          <a:ea typeface="ＭＳ Ｐゴシック" pitchFamily="17" charset="-128"/>
        </a:defRPr>
      </a:lvl4pPr>
      <a:lvl5pPr marL="1028700" indent="0" algn="l" rtl="0" eaLnBrk="1" fontAlgn="base" hangingPunct="1">
        <a:spcBef>
          <a:spcPts val="150"/>
        </a:spcBef>
        <a:spcAft>
          <a:spcPct val="0"/>
        </a:spcAft>
        <a:buSzPct val="100000"/>
        <a:defRPr sz="1350" b="0" i="1">
          <a:solidFill>
            <a:schemeClr val="bg2">
              <a:lumMod val="75000"/>
            </a:schemeClr>
          </a:solidFill>
          <a:latin typeface="+mn-lt"/>
          <a:ea typeface="ＭＳ Ｐゴシック" pitchFamily="17" charset="-128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SzPct val="100000"/>
        <a:buChar char="»"/>
        <a:defRPr sz="1200">
          <a:solidFill>
            <a:srgbClr val="0000AE"/>
          </a:solidFill>
          <a:latin typeface="+mn-lt"/>
          <a:ea typeface="ＭＳ Ｐゴシック" pitchFamily="17" charset="-128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SzPct val="100000"/>
        <a:buChar char="»"/>
        <a:defRPr sz="1200">
          <a:solidFill>
            <a:srgbClr val="0000AE"/>
          </a:solidFill>
          <a:latin typeface="+mn-lt"/>
          <a:ea typeface="ＭＳ Ｐゴシック" pitchFamily="17" charset="-128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SzPct val="100000"/>
        <a:buChar char="»"/>
        <a:defRPr sz="1200">
          <a:solidFill>
            <a:srgbClr val="0000AE"/>
          </a:solidFill>
          <a:latin typeface="+mn-lt"/>
          <a:ea typeface="ＭＳ Ｐゴシック" pitchFamily="17" charset="-128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SzPct val="100000"/>
        <a:buChar char="»"/>
        <a:defRPr sz="1200">
          <a:solidFill>
            <a:srgbClr val="0000AE"/>
          </a:solidFill>
          <a:latin typeface="+mn-lt"/>
          <a:ea typeface="ＭＳ Ｐゴシック" pitchFamily="17" charset="-128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uccessive_parabolic_interpolation" TargetMode="External"/><Relationship Id="rId2" Type="http://schemas.openxmlformats.org/officeDocument/2006/relationships/hyperlink" Target="http://fourier.eng.hmc.edu/e176/lectures/NM/node25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noczK51tOg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DA6F6-EDBE-9F40-94E3-9B588B7B6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92" y="103387"/>
            <a:ext cx="7772400" cy="478395"/>
          </a:xfrm>
        </p:spPr>
        <p:txBody>
          <a:bodyPr/>
          <a:lstStyle/>
          <a:p>
            <a:r>
              <a:rPr lang="en-US" b="1" i="0" u="none" strike="noStrike" baseline="0" dirty="0">
                <a:latin typeface="TimesNewRomanPS-BoldMT"/>
              </a:rPr>
              <a:t>Animated Image Warp and Morph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B05C1-AA55-F94A-BBF1-CCA6532335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CS3451 FALL 2020 PROJECT 3</a:t>
            </a:r>
          </a:p>
          <a:p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</a:rPr>
              <a:t>Saumya JAIN</a:t>
            </a:r>
          </a:p>
        </p:txBody>
      </p:sp>
      <p:pic>
        <p:nvPicPr>
          <p:cNvPr id="8" name="Picture 7" descr="A person wearing a suit and tie smiling at the camera&#10;&#10;Description automatically generated">
            <a:extLst>
              <a:ext uri="{FF2B5EF4-FFF2-40B4-BE49-F238E27FC236}">
                <a16:creationId xmlns:a16="http://schemas.microsoft.com/office/drawing/2014/main" id="{472101F7-67B5-4D77-962B-EEA06C0C2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7093" y="103387"/>
            <a:ext cx="1229016" cy="16030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0B7A1E-D831-4CEC-B1EA-4BC4F6B703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465"/>
          <a:stretch/>
        </p:blipFill>
        <p:spPr>
          <a:xfrm>
            <a:off x="129097" y="635863"/>
            <a:ext cx="5237683" cy="19683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7E71D2-7412-44F5-A7CF-1118315400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775" b="10110"/>
          <a:stretch/>
        </p:blipFill>
        <p:spPr>
          <a:xfrm>
            <a:off x="3657600" y="2744685"/>
            <a:ext cx="5048440" cy="198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449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A: Code and whole screen shot of result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59C28B-ED02-43E4-A3CE-7196387BF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43" y="719746"/>
            <a:ext cx="8530323" cy="416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6134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A: Code and whole screen shot of result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B8C14A-4A23-4EC9-B895-DF90AA9D4F91}"/>
              </a:ext>
            </a:extLst>
          </p:cNvPr>
          <p:cNvSpPr txBox="1"/>
          <p:nvPr/>
        </p:nvSpPr>
        <p:spPr>
          <a:xfrm>
            <a:off x="228600" y="663653"/>
            <a:ext cx="26828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effectLst/>
              </a:rPr>
              <a:t>The code from the previous slides outputs the following (Grid + Mouse location) :</a:t>
            </a:r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A1797A5A-65FC-4C19-834B-E837877CD9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7719" y="573577"/>
            <a:ext cx="4323284" cy="4323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7749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A: Code and whole screen shot of result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B8C14A-4A23-4EC9-B895-DF90AA9D4F91}"/>
              </a:ext>
            </a:extLst>
          </p:cNvPr>
          <p:cNvSpPr txBox="1"/>
          <p:nvPr/>
        </p:nvSpPr>
        <p:spPr>
          <a:xfrm>
            <a:off x="228600" y="663653"/>
            <a:ext cx="26828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effectLst/>
              </a:rPr>
              <a:t>We can further enable Steps 3 and 4 for an animated face warp representation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9DFA0749-25E4-4E08-8C75-0C1FCFF6C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5034" y="554831"/>
            <a:ext cx="4308651" cy="430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3754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A: GIF </a:t>
            </a:r>
          </a:p>
        </p:txBody>
      </p:sp>
      <p:pic>
        <p:nvPicPr>
          <p:cNvPr id="4" name="Picture 3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F5B9781E-B991-42E2-9834-6C5B81A72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3744" y="494234"/>
            <a:ext cx="4429506" cy="442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5677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A: 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I had no preexisting knowledge on parabolic interpolations. 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I learned about the topic from:</a:t>
            </a:r>
          </a:p>
          <a:p>
            <a:pPr marL="277749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0000"/>
                </a:solidFill>
                <a:hlinkClick r:id="rId2"/>
              </a:rPr>
              <a:t>http://fourier.eng.hmc.edu/e176/lectures/NM/node25.html</a:t>
            </a:r>
            <a:endParaRPr lang="en-US" dirty="0">
              <a:solidFill>
                <a:srgbClr val="FF0000"/>
              </a:solidFill>
            </a:endParaRPr>
          </a:p>
          <a:p>
            <a:pPr marL="277749" indent="-342900">
              <a:buFont typeface="Wingdings" panose="05000000000000000000" pitchFamily="2" charset="2"/>
              <a:buChar char="§"/>
            </a:pPr>
            <a:r>
              <a:rPr lang="en-US" dirty="0">
                <a:hlinkClick r:id="rId3"/>
              </a:rPr>
              <a:t>https://en.wikipedia.org/wiki/Successive_parabolic_interpolation</a:t>
            </a:r>
            <a:endParaRPr lang="en-US" dirty="0"/>
          </a:p>
          <a:p>
            <a:pPr marL="277749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0000"/>
                </a:solidFill>
                <a:hlinkClick r:id="rId4"/>
              </a:rPr>
              <a:t>https://www.youtube.com/watch?v=noczK51tOgE</a:t>
            </a:r>
            <a:endParaRPr lang="en-US" dirty="0">
              <a:solidFill>
                <a:srgbClr val="FF0000"/>
              </a:solidFill>
            </a:endParaRPr>
          </a:p>
          <a:p>
            <a:pPr marL="277749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0000"/>
                </a:solidFill>
              </a:rPr>
              <a:t>Lecture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551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A: PROBLEM = Tri-Quadratic Warp Animation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sz="1600" dirty="0">
                <a:solidFill>
                  <a:srgbClr val="FF0000"/>
                </a:solidFill>
              </a:rPr>
              <a:t>Given an array of control points, define a continuous and smooth point-valued function F</a:t>
            </a:r>
            <a:r>
              <a:rPr lang="en-US" sz="1600" baseline="-25000" dirty="0">
                <a:solidFill>
                  <a:srgbClr val="FF0000"/>
                </a:solidFill>
              </a:rPr>
              <a:t>c</a:t>
            </a:r>
            <a:r>
              <a:rPr lang="en-US" sz="1600" dirty="0">
                <a:solidFill>
                  <a:srgbClr val="FF0000"/>
                </a:solidFill>
              </a:rPr>
              <a:t> ( t , u , v ) that interpolates 27 constraints: </a:t>
            </a:r>
            <a:r>
              <a:rPr lang="pl-PL" sz="1600" dirty="0">
                <a:solidFill>
                  <a:srgbClr val="FF0000"/>
                </a:solidFill>
              </a:rPr>
              <a:t>F</a:t>
            </a:r>
            <a:r>
              <a:rPr lang="en-US" sz="1600" baseline="-25000" dirty="0">
                <a:solidFill>
                  <a:srgbClr val="FF0000"/>
                </a:solidFill>
              </a:rPr>
              <a:t>c</a:t>
            </a:r>
            <a:r>
              <a:rPr lang="pl-PL" sz="1600" dirty="0">
                <a:solidFill>
                  <a:srgbClr val="FF0000"/>
                </a:solidFill>
              </a:rPr>
              <a:t> ( i/2 , j/2 , k/2 ) = C[i][j][k] with i,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pl-PL" sz="1600" dirty="0">
                <a:solidFill>
                  <a:srgbClr val="FF0000"/>
                </a:solidFill>
              </a:rPr>
              <a:t>j,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pl-PL" sz="1600" dirty="0">
                <a:solidFill>
                  <a:srgbClr val="FF0000"/>
                </a:solidFill>
              </a:rPr>
              <a:t>k </a:t>
            </a:r>
            <a:r>
              <a:rPr lang="en-US" sz="1600" dirty="0">
                <a:solidFill>
                  <a:srgbClr val="FF0000"/>
                </a:solidFill>
              </a:rPr>
              <a:t>∈</a:t>
            </a:r>
            <a:r>
              <a:rPr lang="pl-PL" sz="1600" dirty="0">
                <a:solidFill>
                  <a:srgbClr val="FF0000"/>
                </a:solidFill>
              </a:rPr>
              <a:t> {0,1,2}</a:t>
            </a:r>
            <a:r>
              <a:rPr lang="en-US" sz="1600" dirty="0">
                <a:solidFill>
                  <a:srgbClr val="FF0000"/>
                </a:solidFill>
              </a:rPr>
              <a:t>. Implement this using parabolic interpolants. Define the mapping of (u, v) onto the control grid to track the mouse movement over time.</a:t>
            </a:r>
          </a:p>
          <a:p>
            <a:pPr algn="l"/>
            <a:endParaRPr lang="en-US" sz="1600" dirty="0">
              <a:solidFill>
                <a:srgbClr val="FF0000"/>
              </a:solidFill>
            </a:endParaRPr>
          </a:p>
          <a:p>
            <a:pPr algn="l"/>
            <a:endParaRPr lang="en-US" sz="1600" dirty="0"/>
          </a:p>
          <a:p>
            <a:r>
              <a:rPr lang="en-US" sz="1600" dirty="0"/>
              <a:t>COMMENTS: </a:t>
            </a:r>
          </a:p>
          <a:p>
            <a:r>
              <a:rPr lang="en-US" sz="1600" dirty="0">
                <a:solidFill>
                  <a:srgbClr val="FF0000"/>
                </a:solidFill>
              </a:rPr>
              <a:t>In order to accurately implement F</a:t>
            </a:r>
            <a:r>
              <a:rPr lang="en-US" sz="1600" baseline="-25000" dirty="0">
                <a:solidFill>
                  <a:srgbClr val="FF0000"/>
                </a:solidFill>
              </a:rPr>
              <a:t>c </a:t>
            </a:r>
            <a:r>
              <a:rPr lang="en-US" sz="1600" dirty="0">
                <a:solidFill>
                  <a:srgbClr val="FF0000"/>
                </a:solidFill>
              </a:rPr>
              <a:t>using parabolic interpolants, we assume the following:</a:t>
            </a:r>
          </a:p>
          <a:p>
            <a:pPr marL="449199" indent="-514350">
              <a:buFont typeface="+mj-lt"/>
              <a:buAutoNum type="romanLcPeriod"/>
            </a:pPr>
            <a:r>
              <a:rPr lang="en-US" sz="1600" dirty="0">
                <a:solidFill>
                  <a:srgbClr val="FF0000"/>
                </a:solidFill>
              </a:rPr>
              <a:t>PNT C[3][3][3] is the array of control points.</a:t>
            </a:r>
          </a:p>
          <a:p>
            <a:pPr marL="449199" indent="-514350">
              <a:buFont typeface="+mj-lt"/>
              <a:buAutoNum type="romanLcPeriod"/>
            </a:pPr>
            <a:r>
              <a:rPr lang="en-US" sz="1600" dirty="0">
                <a:solidFill>
                  <a:srgbClr val="FF0000"/>
                </a:solidFill>
              </a:rPr>
              <a:t>The knots for the parabolic interpolants are 0, ½, and 1</a:t>
            </a:r>
          </a:p>
          <a:p>
            <a:pPr marL="449199" indent="-514350">
              <a:buFont typeface="+mj-lt"/>
              <a:buAutoNum type="romanLcPeriod"/>
            </a:pPr>
            <a:endParaRPr lang="en-US" sz="1600" dirty="0">
              <a:solidFill>
                <a:srgbClr val="FF0000"/>
              </a:solidFill>
            </a:endParaRPr>
          </a:p>
          <a:p>
            <a:pPr marL="449199" indent="-514350">
              <a:buFont typeface="+mj-lt"/>
              <a:buAutoNum type="romanLcPeriod"/>
            </a:pPr>
            <a:endParaRPr lang="en-US" sz="1600" dirty="0">
              <a:solidFill>
                <a:srgbClr val="FF0000"/>
              </a:solidFill>
            </a:endParaRPr>
          </a:p>
          <a:p>
            <a:pPr marL="0" indent="0"/>
            <a:r>
              <a:rPr lang="en-US" sz="1600" dirty="0">
                <a:solidFill>
                  <a:srgbClr val="FF0000"/>
                </a:solidFill>
              </a:rPr>
              <a:t>Here, there is no ambiguity.</a:t>
            </a:r>
          </a:p>
        </p:txBody>
      </p:sp>
    </p:spTree>
    <p:extLst>
      <p:ext uri="{BB962C8B-B14F-4D97-AF65-F5344CB8AC3E}">
        <p14:creationId xmlns:p14="http://schemas.microsoft.com/office/powerpoint/2010/main" val="1282370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PHSE 1: Solution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7749" indent="-342900">
              <a:buFont typeface="Wingdings" panose="05000000000000000000" pitchFamily="2" charset="2"/>
              <a:buChar char="q"/>
            </a:pPr>
            <a:endParaRPr lang="en-US" dirty="0"/>
          </a:p>
          <a:p>
            <a:pPr marL="277749" indent="-342900">
              <a:buFont typeface="Wingdings" panose="05000000000000000000" pitchFamily="2" charset="2"/>
              <a:buChar char="q"/>
            </a:pPr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713622-BB69-498F-B077-81AC697EB300}"/>
              </a:ext>
            </a:extLst>
          </p:cNvPr>
          <p:cNvSpPr txBox="1"/>
          <p:nvPr/>
        </p:nvSpPr>
        <p:spPr>
          <a:xfrm>
            <a:off x="228600" y="639933"/>
            <a:ext cx="881880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We can compute the required function and mapping using interpolation.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600" dirty="0">
              <a:solidFill>
                <a:srgbClr val="FF0000"/>
              </a:solidFill>
              <a:effectLst/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FF0000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In the 2-D control grid, for each point in the first subarray (C[0]), interpolate between the corresponding points in the second and third subarray (C[1] and C[2])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FF0000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If given a function </a:t>
            </a:r>
            <a:r>
              <a:rPr lang="en-US" sz="1600" dirty="0">
                <a:solidFill>
                  <a:srgbClr val="FF0000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  <a:sym typeface="Wingdings" panose="05000000000000000000" pitchFamily="2" charset="2"/>
              </a:rPr>
              <a:t>L that linearly interpolates between two points, we can use the quadratic Neville interpolation L(0, L(0, C[0][j][k], 0.5, C[1][j][k], t), 1, L(0.5, C[1][j][k], 1, C[2][j][k], t), t)</a:t>
            </a:r>
            <a:endParaRPr lang="en-US" sz="1600" dirty="0">
              <a:solidFill>
                <a:srgbClr val="FF0000"/>
              </a:solidFill>
              <a:effectLst/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49F619-9712-4C38-8DEE-807189B73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7759" y="2542492"/>
            <a:ext cx="5488482" cy="2390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407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PHSE 1: Solution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7749" indent="-342900">
              <a:buFont typeface="Wingdings" panose="05000000000000000000" pitchFamily="2" charset="2"/>
              <a:buChar char="q"/>
            </a:pPr>
            <a:endParaRPr lang="en-US" dirty="0"/>
          </a:p>
          <a:p>
            <a:pPr marL="277749" indent="-342900">
              <a:buFont typeface="Wingdings" panose="05000000000000000000" pitchFamily="2" charset="2"/>
              <a:buChar char="q"/>
            </a:pPr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713622-BB69-498F-B077-81AC697EB300}"/>
              </a:ext>
            </a:extLst>
          </p:cNvPr>
          <p:cNvSpPr txBox="1"/>
          <p:nvPr/>
        </p:nvSpPr>
        <p:spPr>
          <a:xfrm>
            <a:off x="228600" y="639933"/>
            <a:ext cx="8818808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FF0000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Now, given the normalized values of (x, u) and (y, v), we need to interpolate between C[</a:t>
            </a:r>
            <a:r>
              <a:rPr lang="en-US" sz="1600" dirty="0" err="1">
                <a:solidFill>
                  <a:srgbClr val="FF0000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i</a:t>
            </a:r>
            <a:r>
              <a:rPr lang="en-US" sz="1600" dirty="0">
                <a:solidFill>
                  <a:srgbClr val="FF0000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][j][k] for   k = 0, 1, 2 with time u. After this, we again need to interpolate between the resulting points and time v. This is essentially the mapping of (u, v) onto the control grid.</a:t>
            </a:r>
          </a:p>
          <a:p>
            <a:endParaRPr lang="en-US" sz="1600" dirty="0">
              <a:solidFill>
                <a:srgbClr val="FF0000"/>
              </a:solidFill>
              <a:effectLst/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FF0000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We can calculate the needed points like so: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FF0000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A = L(0, C[0][0][0], 0.5, C[0][0][1], 1, C[0][0][2], u)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FF0000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B = L(0, C[0][1][0], 0.5, C[0][1][1], 1, C[0][1][2], u)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FF0000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C = L(0, C[0][2][0], 0.5, C[0][2][1], 1, C[0][2][2], u)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FF0000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X  = L(0, A, 0.5, B, 1, C, v)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FF0000"/>
              </a:solidFill>
              <a:effectLst/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600" dirty="0">
              <a:solidFill>
                <a:srgbClr val="FF0000"/>
              </a:solidFill>
              <a:effectLst/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A099C8-9668-49EE-8B60-2B413760F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8206" y="2873866"/>
            <a:ext cx="4727587" cy="205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778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A: Solution math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554832"/>
            <a:ext cx="8915400" cy="4189810"/>
          </a:xfrm>
        </p:spPr>
        <p:txBody>
          <a:bodyPr/>
          <a:lstStyle/>
          <a:p>
            <a:r>
              <a:rPr lang="en-US" sz="1600" dirty="0">
                <a:solidFill>
                  <a:srgbClr val="FF0000"/>
                </a:solidFill>
              </a:rPr>
              <a:t>We can compute if the created interpolation is the required parabolic interpolation between points A, B, and C. </a:t>
            </a:r>
          </a:p>
          <a:p>
            <a:endParaRPr lang="en-US" sz="1600" dirty="0">
              <a:solidFill>
                <a:srgbClr val="FF0000"/>
              </a:solidFill>
            </a:endParaRPr>
          </a:p>
          <a:p>
            <a:pPr marL="220599" indent="-28575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FF0000"/>
                </a:solidFill>
              </a:rPr>
              <a:t>The interpolation is given by L(a, L(a, A, b, B, T), c, L(b, B, c, C, t), t) in its general form, where a, b, and c are knots.</a:t>
            </a:r>
          </a:p>
          <a:p>
            <a:pPr marL="220599" indent="-285750">
              <a:buFont typeface="Wingdings" panose="05000000000000000000" pitchFamily="2" charset="2"/>
              <a:buChar char="§"/>
            </a:pPr>
            <a:endParaRPr lang="en-US" sz="1600" dirty="0">
              <a:solidFill>
                <a:srgbClr val="FF0000"/>
              </a:solidFill>
            </a:endParaRPr>
          </a:p>
          <a:p>
            <a:pPr marL="220599" indent="-28575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FF0000"/>
                </a:solidFill>
              </a:rPr>
              <a:t>Let’s say that by linearly interpolating between the points A and B, we create point M. Then, interpolating between B and C, we create point N. This results in two linear paths.</a:t>
            </a:r>
          </a:p>
          <a:p>
            <a:pPr marL="220599" indent="-285750">
              <a:buFont typeface="Wingdings" panose="05000000000000000000" pitchFamily="2" charset="2"/>
              <a:buChar char="§"/>
            </a:pPr>
            <a:endParaRPr lang="en-US" sz="1600" dirty="0">
              <a:solidFill>
                <a:srgbClr val="FF0000"/>
              </a:solidFill>
            </a:endParaRPr>
          </a:p>
          <a:p>
            <a:pPr marL="220599" indent="-28575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FF0000"/>
                </a:solidFill>
              </a:rPr>
              <a:t>So, by linearly interpolating between M and N using the same variable of time, we get a second degree function as a result.</a:t>
            </a:r>
          </a:p>
          <a:p>
            <a:pPr marL="220599" indent="-285750">
              <a:buFont typeface="Wingdings" panose="05000000000000000000" pitchFamily="2" charset="2"/>
              <a:buChar char="§"/>
            </a:pPr>
            <a:endParaRPr lang="en-US" sz="1600" dirty="0">
              <a:solidFill>
                <a:srgbClr val="FF0000"/>
              </a:solidFill>
            </a:endParaRPr>
          </a:p>
          <a:p>
            <a:pPr marL="220599" indent="-28575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FF0000"/>
                </a:solidFill>
              </a:rPr>
              <a:t>This is the required parabola.</a:t>
            </a:r>
          </a:p>
          <a:p>
            <a:pPr marL="277749" indent="-342900">
              <a:buFont typeface="Wingdings" panose="05000000000000000000" pitchFamily="2" charset="2"/>
              <a:buChar char="§"/>
            </a:pPr>
            <a:endParaRPr lang="en-US" sz="1600" dirty="0">
              <a:solidFill>
                <a:srgbClr val="FF0000"/>
              </a:solidFill>
            </a:endParaRPr>
          </a:p>
          <a:p>
            <a:pPr marL="277749" indent="-342900">
              <a:buFont typeface="Wingdings" panose="05000000000000000000" pitchFamily="2" charset="2"/>
              <a:buChar char="§"/>
            </a:pPr>
            <a:endParaRPr lang="en-US" sz="1600" dirty="0"/>
          </a:p>
          <a:p>
            <a:pPr marL="0" indent="0"/>
            <a:endParaRPr lang="en-US" sz="1600" dirty="0"/>
          </a:p>
          <a:p>
            <a:pPr marL="0" indent="0"/>
            <a:endParaRPr lang="en-US" sz="1600" dirty="0"/>
          </a:p>
          <a:p>
            <a:pPr marL="0" indent="0"/>
            <a:endParaRPr lang="en-US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97501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A: Solution math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CB8FC7-4026-4877-8668-A1BE7DD17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62" y="1433512"/>
            <a:ext cx="8677275" cy="227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722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A: Solution math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554832"/>
            <a:ext cx="8915400" cy="4189810"/>
          </a:xfrm>
        </p:spPr>
        <p:txBody>
          <a:bodyPr/>
          <a:lstStyle/>
          <a:p>
            <a:r>
              <a:rPr lang="en-US" sz="1500" dirty="0">
                <a:solidFill>
                  <a:srgbClr val="FF0000"/>
                </a:solidFill>
                <a:latin typeface="+mj-lt"/>
              </a:rPr>
              <a:t>We can compute if the interpolations calculated result in the mapping of (u, v) onto the control grid. </a:t>
            </a:r>
          </a:p>
          <a:p>
            <a:endParaRPr lang="en-US" sz="1500" dirty="0">
              <a:solidFill>
                <a:srgbClr val="FF0000"/>
              </a:solidFill>
              <a:latin typeface="+mj-lt"/>
            </a:endParaRPr>
          </a:p>
          <a:p>
            <a:pPr marL="220599" indent="-285750"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FF0000"/>
                </a:solidFill>
                <a:latin typeface="+mj-lt"/>
              </a:rPr>
              <a:t>The series of interpolations are: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1500" dirty="0">
                <a:solidFill>
                  <a:srgbClr val="FF0000"/>
                </a:solidFill>
                <a:effectLst/>
                <a:latin typeface="+mj-lt"/>
                <a:cs typeface="Times" panose="02020603050405020304" pitchFamily="18" charset="0"/>
              </a:rPr>
              <a:t>A = L(0, C[0][0][0], 0.5, C[0][0][1], 1, C[0][0][2], u)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1500" dirty="0">
                <a:solidFill>
                  <a:srgbClr val="FF0000"/>
                </a:solidFill>
                <a:effectLst/>
                <a:latin typeface="+mj-lt"/>
                <a:cs typeface="Times" panose="02020603050405020304" pitchFamily="18" charset="0"/>
              </a:rPr>
              <a:t>B = L(0, C[0][1][0], 0.5, C[0][1][1], 1, C[0][1][2], u)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1500" dirty="0">
                <a:solidFill>
                  <a:srgbClr val="FF0000"/>
                </a:solidFill>
                <a:effectLst/>
                <a:latin typeface="+mj-lt"/>
                <a:cs typeface="Times" panose="02020603050405020304" pitchFamily="18" charset="0"/>
              </a:rPr>
              <a:t>C = L(0, C[0][2][0], 0.5, C[0][2][1], 1, C[0][2][2], u)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1500" dirty="0">
                <a:solidFill>
                  <a:srgbClr val="FF0000"/>
                </a:solidFill>
                <a:effectLst/>
                <a:latin typeface="+mj-lt"/>
                <a:cs typeface="Times" panose="02020603050405020304" pitchFamily="18" charset="0"/>
              </a:rPr>
              <a:t>X  = L(0, A, 0.5, B, 1, C, v)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1500" dirty="0">
              <a:solidFill>
                <a:srgbClr val="FF0000"/>
              </a:solidFill>
              <a:latin typeface="+mj-lt"/>
            </a:endParaRPr>
          </a:p>
          <a:p>
            <a:pPr marL="220599" indent="-285750"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FF0000"/>
                </a:solidFill>
                <a:latin typeface="+mj-lt"/>
              </a:rPr>
              <a:t>Here, each of A, B and C is on the horizontal edge of the control grid. The knots here are 0, 0.5 and 1 respectively. This means that the interpolation scales uniformly across A, B, C (between 0 and 1).</a:t>
            </a:r>
          </a:p>
          <a:p>
            <a:pPr marL="220599" indent="-285750">
              <a:buFont typeface="Wingdings" panose="05000000000000000000" pitchFamily="2" charset="2"/>
              <a:buChar char="§"/>
            </a:pPr>
            <a:endParaRPr lang="en-US" sz="1500" dirty="0">
              <a:solidFill>
                <a:srgbClr val="FF0000"/>
              </a:solidFill>
              <a:latin typeface="+mj-lt"/>
            </a:endParaRPr>
          </a:p>
          <a:p>
            <a:pPr marL="220599" indent="-285750"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FF0000"/>
                </a:solidFill>
                <a:latin typeface="+mj-lt"/>
              </a:rPr>
              <a:t>We are given the relative position of u on each edge when we interpolate up to time u across the horizontal edges. This is because u is the normalized value of x for a certain position.</a:t>
            </a:r>
          </a:p>
          <a:p>
            <a:pPr marL="220599" indent="-285750">
              <a:buFont typeface="Wingdings" panose="05000000000000000000" pitchFamily="2" charset="2"/>
              <a:buChar char="§"/>
            </a:pPr>
            <a:endParaRPr lang="en-US" sz="1500" dirty="0">
              <a:solidFill>
                <a:srgbClr val="FF0000"/>
              </a:solidFill>
              <a:latin typeface="+mj-lt"/>
            </a:endParaRPr>
          </a:p>
          <a:p>
            <a:pPr marL="220599" indent="-285750"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FF0000"/>
                </a:solidFill>
                <a:latin typeface="+mj-lt"/>
              </a:rPr>
              <a:t>So, when we interpolate across A, B, and C, we get the warped y-axis by x = u on the grid.</a:t>
            </a:r>
          </a:p>
          <a:p>
            <a:pPr marL="220599" indent="-285750">
              <a:buFont typeface="Wingdings" panose="05000000000000000000" pitchFamily="2" charset="2"/>
              <a:buChar char="§"/>
            </a:pPr>
            <a:endParaRPr lang="en-US" sz="1500" dirty="0">
              <a:solidFill>
                <a:srgbClr val="FF0000"/>
              </a:solidFill>
              <a:latin typeface="+mj-lt"/>
            </a:endParaRPr>
          </a:p>
          <a:p>
            <a:pPr marL="220599" indent="-285750"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rgbClr val="FF0000"/>
                </a:solidFill>
                <a:latin typeface="+mj-lt"/>
              </a:rPr>
              <a:t>Hence, interpolating this to a time v across A, B, and C is the mapping of (u, v) onto the grid.</a:t>
            </a:r>
            <a:endParaRPr lang="en-US" sz="15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3126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Phase A: Results and limitations of your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DISCLAIMER, LIMITATIONS: </a:t>
            </a:r>
          </a:p>
          <a:p>
            <a:r>
              <a:rPr lang="en-US" dirty="0">
                <a:solidFill>
                  <a:srgbClr val="FF0000"/>
                </a:solidFill>
              </a:rPr>
              <a:t>This solution always works.</a:t>
            </a:r>
            <a:endParaRPr lang="en-US" b="1" dirty="0">
              <a:solidFill>
                <a:schemeClr val="accent6"/>
              </a:solidFill>
            </a:endParaRP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F20922F6-B70C-47D7-B193-35C1355DB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618653"/>
            <a:ext cx="3493014" cy="3493014"/>
          </a:xfrm>
          <a:prstGeom prst="rect">
            <a:avLst/>
          </a:prstGeom>
        </p:spPr>
      </p:pic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44D004E6-28CD-48DD-9BF3-027698FFF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2868" y="554833"/>
            <a:ext cx="3493014" cy="3493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533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A: Code and whole screen shot of result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5222F6-1D6A-40D4-91CF-1D91D4B47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65" y="980655"/>
            <a:ext cx="8769311" cy="3320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873301"/>
      </p:ext>
    </p:extLst>
  </p:cSld>
  <p:clrMapOvr>
    <a:masterClrMapping/>
  </p:clrMapOvr>
</p:sld>
</file>

<file path=ppt/theme/theme1.xml><?xml version="1.0" encoding="utf-8"?>
<a:theme xmlns:a="http://schemas.openxmlformats.org/drawingml/2006/main" name="CA Lecture Slides 2015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FF80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" pitchFamily="17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FF80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" pitchFamily="17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 Lecture Slides 2015.potx</Template>
  <TotalTime>3867</TotalTime>
  <Words>1119</Words>
  <Application>Microsoft Office PowerPoint</Application>
  <PresentationFormat>On-screen Show (16:9)</PresentationFormat>
  <Paragraphs>89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Times</vt:lpstr>
      <vt:lpstr>Times New Roman</vt:lpstr>
      <vt:lpstr>TimesNewRomanPS-BoldMT</vt:lpstr>
      <vt:lpstr>Wingdings</vt:lpstr>
      <vt:lpstr>CA Lecture Slides 2015</vt:lpstr>
      <vt:lpstr>Animated Image Warp and Morph</vt:lpstr>
      <vt:lpstr>Phase A: PROBLEM = Tri-Quadratic Warp Animation</vt:lpstr>
      <vt:lpstr>PHSE 1: Solution outline</vt:lpstr>
      <vt:lpstr>PHSE 1: Solution outline</vt:lpstr>
      <vt:lpstr>Phase A: Solution math</vt:lpstr>
      <vt:lpstr>Phase A: Solution math</vt:lpstr>
      <vt:lpstr>Phase A: Solution math</vt:lpstr>
      <vt:lpstr>Phase A: Results and limitations of your implementation</vt:lpstr>
      <vt:lpstr>Phase A: Code and whole screen shot of result</vt:lpstr>
      <vt:lpstr>Phase A: Code and whole screen shot of result</vt:lpstr>
      <vt:lpstr>Phase A: Code and whole screen shot of result</vt:lpstr>
      <vt:lpstr>Phase A: Code and whole screen shot of result</vt:lpstr>
      <vt:lpstr>Phase A: GIF </vt:lpstr>
      <vt:lpstr>Phase A: Sources</vt:lpstr>
    </vt:vector>
  </TitlesOfParts>
  <Manager/>
  <Company>georgia institute of technology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NSF CARGO: Multi-scale Topological Analysis of Deforming Shapes   APES (Analysis and Parameterization of Evolving Shapes)</dc:title>
  <dc:subject/>
  <dc:creator>george burdell</dc:creator>
  <cp:keywords/>
  <dc:description/>
  <cp:lastModifiedBy>Saumya Jain</cp:lastModifiedBy>
  <cp:revision>235</cp:revision>
  <cp:lastPrinted>2004-05-14T18:02:29Z</cp:lastPrinted>
  <dcterms:created xsi:type="dcterms:W3CDTF">2009-05-20T11:57:32Z</dcterms:created>
  <dcterms:modified xsi:type="dcterms:W3CDTF">2020-09-22T19:45:30Z</dcterms:modified>
  <cp:category/>
</cp:coreProperties>
</file>